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9" r:id="rId3"/>
    <p:sldId id="267" r:id="rId4"/>
    <p:sldId id="268" r:id="rId5"/>
    <p:sldId id="260" r:id="rId6"/>
    <p:sldId id="261" r:id="rId7"/>
    <p:sldId id="262" r:id="rId8"/>
    <p:sldId id="265" r:id="rId9"/>
    <p:sldId id="264" r:id="rId10"/>
    <p:sldId id="26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3391238"/>
          </a:xfrm>
          <a:prstGeom prst="rect">
            <a:avLst/>
          </a:prstGeom>
        </p:spPr>
      </p:pic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4967574"/>
              </p:ext>
            </p:extLst>
          </p:nvPr>
        </p:nvGraphicFramePr>
        <p:xfrm>
          <a:off x="-1" y="3273672"/>
          <a:ext cx="12192000" cy="3584328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4070384858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1068131884"/>
                    </a:ext>
                  </a:extLst>
                </a:gridCol>
              </a:tblGrid>
              <a:tr h="3584328">
                <a:tc>
                  <a:txBody>
                    <a:bodyPr/>
                    <a:lstStyle/>
                    <a:p>
                      <a:pPr algn="l" fontAlgn="t"/>
                      <a:endParaRPr lang="it-IT" sz="2400" b="1" dirty="0" smtClean="0">
                        <a:solidFill>
                          <a:srgbClr val="FF0000"/>
                        </a:solidFill>
                        <a:effectLst/>
                        <a:latin typeface="Titillium Web"/>
                      </a:endParaRPr>
                    </a:p>
                    <a:p>
                      <a:pPr algn="l" fontAlgn="t"/>
                      <a:r>
                        <a:rPr lang="it-IT" sz="2400" b="1" dirty="0" smtClean="0">
                          <a:solidFill>
                            <a:srgbClr val="FF0000"/>
                          </a:solidFill>
                          <a:effectLst/>
                          <a:latin typeface="Titillium Web"/>
                        </a:rPr>
                        <a:t>10.2.2A-FSEPON-SI-2018-128</a:t>
                      </a:r>
                    </a:p>
                    <a:p>
                      <a:pPr algn="l" fontAlgn="t"/>
                      <a:r>
                        <a:rPr lang="it-IT" sz="2400" b="1" dirty="0" smtClean="0">
                          <a:solidFill>
                            <a:srgbClr val="FF0000"/>
                          </a:solidFill>
                          <a:effectLst/>
                          <a:latin typeface="Titillium Web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tillium Web"/>
                          <a:ea typeface="+mn-ea"/>
                          <a:cs typeface="+mn-cs"/>
                        </a:rPr>
                        <a:t>10.2.3B-FSEPON-SI-2018-117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tillium Web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tillium Web"/>
                          <a:ea typeface="+mn-ea"/>
                          <a:cs typeface="+mn-cs"/>
                        </a:rPr>
                        <a:t>10.2.3C-FSEPON-SI-2018-72	</a:t>
                      </a:r>
                      <a:endParaRPr lang="it-IT" sz="2400" b="1" dirty="0">
                        <a:solidFill>
                          <a:srgbClr val="FF0000"/>
                        </a:solidFill>
                        <a:effectLst/>
                        <a:latin typeface="Titillium Web"/>
                      </a:endParaRPr>
                    </a:p>
                  </a:txBody>
                  <a:tcPr marL="66150" marR="66150" marT="66150" marB="661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t-IT" sz="2400" b="1" dirty="0" smtClean="0">
                        <a:solidFill>
                          <a:srgbClr val="FF0000"/>
                        </a:solidFill>
                        <a:effectLst/>
                        <a:latin typeface="Titillium Web"/>
                      </a:endParaRPr>
                    </a:p>
                    <a:p>
                      <a:pPr algn="l" fontAlgn="t"/>
                      <a:r>
                        <a:rPr lang="it-IT" sz="2400" b="1" dirty="0" smtClean="0">
                          <a:solidFill>
                            <a:srgbClr val="FF0000"/>
                          </a:solidFill>
                          <a:effectLst/>
                          <a:latin typeface="Titillium Web"/>
                        </a:rPr>
                        <a:t>“Europei si diventa“ ( tre moduli)</a:t>
                      </a:r>
                    </a:p>
                    <a:p>
                      <a:pPr algn="l" fontAlgn="t"/>
                      <a:endParaRPr lang="it-IT" sz="2400" b="1" dirty="0" smtClean="0">
                        <a:solidFill>
                          <a:srgbClr val="FF0000"/>
                        </a:solidFill>
                        <a:effectLst/>
                        <a:latin typeface="Titillium Web"/>
                      </a:endParaRPr>
                    </a:p>
                    <a:p>
                      <a:pPr algn="l" fontAlgn="t"/>
                      <a:r>
                        <a:rPr lang="it-IT" sz="2400" b="1" dirty="0" smtClean="0">
                          <a:solidFill>
                            <a:srgbClr val="FF0000"/>
                          </a:solidFill>
                          <a:effectLst/>
                          <a:latin typeface="Titillium Web"/>
                        </a:rPr>
                        <a:t>“English </a:t>
                      </a:r>
                      <a:r>
                        <a:rPr lang="it-IT" sz="2400" b="1" dirty="0" err="1" smtClean="0">
                          <a:solidFill>
                            <a:srgbClr val="FF0000"/>
                          </a:solidFill>
                          <a:effectLst/>
                          <a:latin typeface="Titillium Web"/>
                        </a:rPr>
                        <a:t>Step</a:t>
                      </a:r>
                      <a:r>
                        <a:rPr lang="it-IT" sz="2400" b="1" dirty="0" smtClean="0">
                          <a:solidFill>
                            <a:srgbClr val="FF0000"/>
                          </a:solidFill>
                          <a:effectLst/>
                          <a:latin typeface="Titillium Web"/>
                        </a:rPr>
                        <a:t> by </a:t>
                      </a:r>
                      <a:r>
                        <a:rPr lang="it-IT" sz="2400" b="1" dirty="0" err="1" smtClean="0">
                          <a:solidFill>
                            <a:srgbClr val="FF0000"/>
                          </a:solidFill>
                          <a:effectLst/>
                          <a:latin typeface="Titillium Web"/>
                        </a:rPr>
                        <a:t>Step</a:t>
                      </a:r>
                      <a:r>
                        <a:rPr lang="it-IT" sz="2400" b="1" dirty="0" smtClean="0">
                          <a:solidFill>
                            <a:srgbClr val="FF0000"/>
                          </a:solidFill>
                          <a:effectLst/>
                          <a:latin typeface="Titillium Web"/>
                        </a:rPr>
                        <a:t>“ (due moduli)</a:t>
                      </a:r>
                    </a:p>
                    <a:p>
                      <a:pPr algn="l" fontAlgn="t"/>
                      <a:endParaRPr lang="it-IT" sz="2400" b="1" dirty="0" smtClean="0">
                        <a:solidFill>
                          <a:srgbClr val="FF0000"/>
                        </a:solidFill>
                        <a:effectLst/>
                        <a:latin typeface="Titillium Web"/>
                      </a:endParaRPr>
                    </a:p>
                    <a:p>
                      <a:pPr algn="l" fontAlgn="t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tillium Web"/>
                        </a:rPr>
                        <a:t>“Students in action, European   </a:t>
                      </a:r>
                    </a:p>
                    <a:p>
                      <a:pPr algn="l" fontAlgn="t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tillium Web"/>
                        </a:rPr>
                        <a:t> 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effectLst/>
                          <a:latin typeface="Titillium Web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tillium Web"/>
                        </a:rPr>
                        <a:t>Citizenship development” </a:t>
                      </a:r>
                    </a:p>
                    <a:p>
                      <a:pPr algn="l" fontAlgn="t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tillium Web"/>
                        </a:rPr>
                        <a:t>   ( 1 modulo)</a:t>
                      </a:r>
                    </a:p>
                    <a:p>
                      <a:pPr algn="l" fontAlgn="t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tillium Web"/>
                        </a:rPr>
                        <a:t> </a:t>
                      </a:r>
                      <a:endParaRPr lang="it-IT" sz="2400" b="1" dirty="0" smtClean="0">
                        <a:solidFill>
                          <a:srgbClr val="FF0000"/>
                        </a:solidFill>
                        <a:effectLst/>
                        <a:latin typeface="Titillium Web"/>
                      </a:endParaRPr>
                    </a:p>
                  </a:txBody>
                  <a:tcPr marL="66150" marR="66150" marT="66150" marB="661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048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078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141411" y="618518"/>
            <a:ext cx="9991049" cy="5998975"/>
          </a:xfrm>
        </p:spPr>
      </p:pic>
      <p:sp>
        <p:nvSpPr>
          <p:cNvPr id="3" name="CasellaDiTesto 2"/>
          <p:cNvSpPr txBox="1"/>
          <p:nvPr/>
        </p:nvSpPr>
        <p:spPr>
          <a:xfrm>
            <a:off x="1425388" y="914401"/>
            <a:ext cx="7920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ATTIVITÀ DIDATTICA IN LABORATORIO</a:t>
            </a:r>
            <a:endParaRPr lang="it-IT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954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85103" y="403510"/>
            <a:ext cx="10418618" cy="6119605"/>
          </a:xfrm>
        </p:spPr>
      </p:pic>
      <p:sp>
        <p:nvSpPr>
          <p:cNvPr id="3" name="CasellaDiTesto 2"/>
          <p:cNvSpPr txBox="1"/>
          <p:nvPr/>
        </p:nvSpPr>
        <p:spPr>
          <a:xfrm>
            <a:off x="885103" y="927463"/>
            <a:ext cx="6645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INCONTRO FORMATIVO/ DIBATTITO </a:t>
            </a:r>
            <a:endParaRPr lang="it-IT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469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508658" cy="108559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  <a:latin typeface="Titillium Web"/>
              </a:rPr>
              <a:t>“Europei si </a:t>
            </a:r>
            <a:r>
              <a:rPr lang="it-IT" b="1" dirty="0" smtClean="0">
                <a:solidFill>
                  <a:srgbClr val="FF0000"/>
                </a:solidFill>
                <a:latin typeface="Titillium Web"/>
              </a:rPr>
              <a:t>diventa“ </a:t>
            </a:r>
            <a:r>
              <a:rPr lang="it-IT" b="1" dirty="0">
                <a:solidFill>
                  <a:srgbClr val="FF0000"/>
                </a:solidFill>
                <a:latin typeface="Titillium Web"/>
              </a:rPr>
              <a:t/>
            </a:r>
            <a:br>
              <a:rPr lang="it-IT" b="1" dirty="0">
                <a:solidFill>
                  <a:srgbClr val="FF0000"/>
                </a:solidFill>
                <a:latin typeface="Titillium Web"/>
              </a:rPr>
            </a:br>
            <a:r>
              <a:rPr lang="it-IT" sz="2700" b="1" dirty="0">
                <a:solidFill>
                  <a:srgbClr val="FF0000"/>
                </a:solidFill>
                <a:latin typeface="Titillium Web"/>
              </a:rPr>
              <a:t>10.2.2A-FSEPON-SI-2018-128</a:t>
            </a:r>
            <a:br>
              <a:rPr lang="it-IT" sz="2700" b="1" dirty="0">
                <a:solidFill>
                  <a:srgbClr val="FF0000"/>
                </a:solidFill>
                <a:latin typeface="Titillium Web"/>
              </a:rPr>
            </a:br>
            <a:endParaRPr lang="it-IT" sz="27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97527" y="1704108"/>
            <a:ext cx="10321637" cy="4738255"/>
          </a:xfrm>
        </p:spPr>
        <p:txBody>
          <a:bodyPr>
            <a:normAutofit/>
          </a:bodyPr>
          <a:lstStyle/>
          <a:p>
            <a:pPr fontAlgn="t"/>
            <a:r>
              <a:rPr lang="it-IT" sz="2800" b="1" dirty="0">
                <a:solidFill>
                  <a:schemeClr val="bg1"/>
                </a:solidFill>
                <a:latin typeface="Titillium Web"/>
              </a:rPr>
              <a:t>T</a:t>
            </a:r>
            <a:r>
              <a:rPr lang="it-IT" sz="2800" b="1" dirty="0" smtClean="0">
                <a:solidFill>
                  <a:schemeClr val="bg1"/>
                </a:solidFill>
                <a:latin typeface="Titillium Web"/>
              </a:rPr>
              <a:t>re </a:t>
            </a:r>
            <a:r>
              <a:rPr lang="it-IT" sz="2800" b="1" dirty="0">
                <a:solidFill>
                  <a:schemeClr val="bg1"/>
                </a:solidFill>
                <a:latin typeface="Titillium Web"/>
              </a:rPr>
              <a:t>moduli  propedeutici </a:t>
            </a:r>
            <a:r>
              <a:rPr lang="it-IT" sz="2800" b="1" dirty="0" smtClean="0">
                <a:solidFill>
                  <a:schemeClr val="bg1"/>
                </a:solidFill>
                <a:latin typeface="Titillium Web"/>
              </a:rPr>
              <a:t>alle azioni </a:t>
            </a:r>
            <a:r>
              <a:rPr lang="it-IT" sz="2800" b="1" dirty="0">
                <a:solidFill>
                  <a:schemeClr val="bg1"/>
                </a:solidFill>
                <a:latin typeface="Titillium Web"/>
              </a:rPr>
              <a:t>10.2.3B  e </a:t>
            </a:r>
            <a:r>
              <a:rPr lang="it-IT" sz="2800" b="1" dirty="0" smtClean="0">
                <a:solidFill>
                  <a:schemeClr val="bg1"/>
                </a:solidFill>
                <a:latin typeface="Titillium Web"/>
              </a:rPr>
              <a:t>10.2.3C</a:t>
            </a:r>
          </a:p>
          <a:p>
            <a:pPr fontAlgn="t"/>
            <a:r>
              <a:rPr lang="it-IT" sz="2800" b="1" dirty="0">
                <a:solidFill>
                  <a:schemeClr val="bg1"/>
                </a:solidFill>
                <a:latin typeface="Titillium Web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latin typeface="Titillium Web"/>
              </a:rPr>
              <a:t>ttività didattiche: 30 </a:t>
            </a:r>
            <a:r>
              <a:rPr lang="it-IT" sz="2800" b="1" dirty="0">
                <a:solidFill>
                  <a:schemeClr val="bg1"/>
                </a:solidFill>
                <a:latin typeface="Titillium Web"/>
              </a:rPr>
              <a:t>ore per ciascun </a:t>
            </a:r>
            <a:r>
              <a:rPr lang="it-IT" sz="2800" b="1" dirty="0" smtClean="0">
                <a:solidFill>
                  <a:schemeClr val="bg1"/>
                </a:solidFill>
                <a:latin typeface="Titillium Web"/>
              </a:rPr>
              <a:t>modulo.</a:t>
            </a:r>
          </a:p>
          <a:p>
            <a:pPr fontAlgn="t"/>
            <a:r>
              <a:rPr lang="it-IT" sz="2800" b="1" dirty="0" smtClean="0">
                <a:solidFill>
                  <a:schemeClr val="bg1"/>
                </a:solidFill>
                <a:latin typeface="Titillium Web"/>
              </a:rPr>
              <a:t> </a:t>
            </a:r>
            <a:r>
              <a:rPr lang="it-IT" sz="2800" b="1" dirty="0">
                <a:solidFill>
                  <a:schemeClr val="bg1"/>
                </a:solidFill>
                <a:latin typeface="Titillium Web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latin typeface="Titillium Web"/>
              </a:rPr>
              <a:t>lunni partecipanti : 25 per ogni modulo </a:t>
            </a:r>
          </a:p>
          <a:p>
            <a:pPr fontAlgn="t"/>
            <a:r>
              <a:rPr lang="it-IT" sz="2800" b="1" dirty="0" smtClean="0">
                <a:solidFill>
                  <a:schemeClr val="bg1"/>
                </a:solidFill>
                <a:latin typeface="Titillium Web"/>
              </a:rPr>
              <a:t>Totale 65 alunni -  Insegnanti coinvolti 6</a:t>
            </a:r>
          </a:p>
          <a:p>
            <a:pPr fontAlgn="t"/>
            <a:r>
              <a:rPr lang="it-IT" sz="2800" b="1" dirty="0" smtClean="0">
                <a:solidFill>
                  <a:schemeClr val="bg1"/>
                </a:solidFill>
                <a:latin typeface="Titillium Web"/>
              </a:rPr>
              <a:t>Visite </a:t>
            </a:r>
            <a:r>
              <a:rPr lang="it-IT" sz="2800" b="1" dirty="0">
                <a:solidFill>
                  <a:schemeClr val="bg1"/>
                </a:solidFill>
                <a:latin typeface="Titillium Web"/>
              </a:rPr>
              <a:t>didattiche presso la città di </a:t>
            </a:r>
            <a:r>
              <a:rPr lang="it-IT" sz="2800" b="1" dirty="0" smtClean="0">
                <a:solidFill>
                  <a:schemeClr val="bg1"/>
                </a:solidFill>
                <a:latin typeface="Titillium Web"/>
              </a:rPr>
              <a:t>Noto ( fondi europei) e  </a:t>
            </a:r>
            <a:r>
              <a:rPr lang="it-IT" sz="2800" b="1" dirty="0">
                <a:solidFill>
                  <a:schemeClr val="bg1"/>
                </a:solidFill>
                <a:latin typeface="Titillium Web"/>
              </a:rPr>
              <a:t>il Centro di documentazione </a:t>
            </a:r>
            <a:r>
              <a:rPr lang="it-IT" sz="2800" b="1" dirty="0" smtClean="0">
                <a:solidFill>
                  <a:schemeClr val="bg1"/>
                </a:solidFill>
                <a:latin typeface="Titillium Web"/>
              </a:rPr>
              <a:t>europea, presso l’università di Enna</a:t>
            </a:r>
            <a:endParaRPr lang="it-IT" sz="2800" b="1" dirty="0">
              <a:solidFill>
                <a:schemeClr val="bg1"/>
              </a:solidFill>
              <a:latin typeface="Titillium Web"/>
            </a:endParaRPr>
          </a:p>
          <a:p>
            <a:pPr fontAlgn="t"/>
            <a:endParaRPr lang="it-IT" sz="2800" b="1" dirty="0">
              <a:solidFill>
                <a:srgbClr val="FF0000"/>
              </a:solidFill>
              <a:latin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615316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1251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azione </a:t>
            </a:r>
            <a:r>
              <a:rPr lang="it-IT" b="1" dirty="0">
                <a:solidFill>
                  <a:srgbClr val="FF0000"/>
                </a:solidFill>
              </a:rPr>
              <a:t>10.2.3B</a:t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b="1" dirty="0">
                <a:solidFill>
                  <a:srgbClr val="FF0000"/>
                </a:solidFill>
                <a:latin typeface="Titillium Web"/>
              </a:rPr>
              <a:t>“English </a:t>
            </a:r>
            <a:r>
              <a:rPr lang="it-IT" b="1" dirty="0" err="1">
                <a:solidFill>
                  <a:srgbClr val="FF0000"/>
                </a:solidFill>
                <a:latin typeface="Titillium Web"/>
              </a:rPr>
              <a:t>Step</a:t>
            </a:r>
            <a:r>
              <a:rPr lang="it-IT" b="1" dirty="0">
                <a:solidFill>
                  <a:srgbClr val="FF0000"/>
                </a:solidFill>
                <a:latin typeface="Titillium Web"/>
              </a:rPr>
              <a:t> by </a:t>
            </a:r>
            <a:r>
              <a:rPr lang="it-IT" b="1" dirty="0" err="1">
                <a:solidFill>
                  <a:srgbClr val="FF0000"/>
                </a:solidFill>
                <a:latin typeface="Titillium Web"/>
              </a:rPr>
              <a:t>Step</a:t>
            </a:r>
            <a:r>
              <a:rPr lang="it-IT" b="1" dirty="0">
                <a:solidFill>
                  <a:srgbClr val="FF0000"/>
                </a:solidFill>
                <a:latin typeface="Titillium Web"/>
              </a:rPr>
              <a:t>“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41412" y="1531030"/>
            <a:ext cx="10157959" cy="4778330"/>
          </a:xfrm>
        </p:spPr>
        <p:txBody>
          <a:bodyPr>
            <a:noAutofit/>
          </a:bodyPr>
          <a:lstStyle/>
          <a:p>
            <a:r>
              <a:rPr lang="it-IT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 </a:t>
            </a:r>
            <a:r>
              <a:rPr lang="it-IT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moduli di 60 </a:t>
            </a:r>
            <a:r>
              <a:rPr lang="it-IT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ore ciascuno</a:t>
            </a:r>
          </a:p>
          <a:p>
            <a:r>
              <a:rPr lang="it-IT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Alunni  partecipanti </a:t>
            </a:r>
            <a:r>
              <a:rPr lang="it-IT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circa 45 </a:t>
            </a:r>
            <a:r>
              <a:rPr lang="it-IT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alunni</a:t>
            </a:r>
          </a:p>
          <a:p>
            <a:r>
              <a:rPr lang="it-IT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Obiettivi:</a:t>
            </a:r>
          </a:p>
          <a:p>
            <a:r>
              <a:rPr lang="it-IT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potenziare  competenze comunicative certificabili,  </a:t>
            </a:r>
            <a:r>
              <a:rPr lang="it-IT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Livello Autonomo B1  del Quadro comune di riferimento europeo </a:t>
            </a:r>
            <a:endParaRPr lang="it-IT" sz="2800" b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Coinvolgere   </a:t>
            </a:r>
            <a:r>
              <a:rPr lang="it-IT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ampio numero di studenti di tutti i settori formativi della scuola: liceo, tecnico e professionale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4276507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1412" y="248194"/>
            <a:ext cx="9905999" cy="1848894"/>
          </a:xfrm>
        </p:spPr>
        <p:txBody>
          <a:bodyPr>
            <a:normAutofit fontScale="90000"/>
          </a:bodyPr>
          <a:lstStyle/>
          <a:p>
            <a:pPr lvl="0" algn="ctr"/>
            <a:r>
              <a:rPr lang="it-IT" b="1" dirty="0">
                <a:solidFill>
                  <a:srgbClr val="FF0000"/>
                </a:solidFill>
                <a:latin typeface="Calibri" panose="020F0502020204030204"/>
              </a:rPr>
              <a:t>“STUDENTS IN ACTION, EUROPEAN CITIZENSHIP DEVELOPMENT</a:t>
            </a:r>
            <a:r>
              <a:rPr lang="it-IT" b="1" dirty="0" smtClean="0">
                <a:solidFill>
                  <a:srgbClr val="FF0000"/>
                </a:solidFill>
                <a:latin typeface="Calibri" panose="020F0502020204030204"/>
              </a:rPr>
              <a:t>”</a:t>
            </a:r>
            <a:br>
              <a:rPr lang="it-IT" b="1" dirty="0" smtClean="0">
                <a:solidFill>
                  <a:srgbClr val="FF0000"/>
                </a:solidFill>
                <a:latin typeface="Calibri" panose="020F0502020204030204"/>
              </a:rPr>
            </a:br>
            <a:r>
              <a:rPr lang="it-IT" b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b="1" dirty="0">
                <a:solidFill>
                  <a:prstClr val="black"/>
                </a:solidFill>
                <a:latin typeface="Calibri" panose="020F0502020204030204"/>
              </a:rPr>
              <a:t>PON 10.2.3C-FSE PON-SI-2018-72- </a:t>
            </a:r>
            <a:r>
              <a:rPr lang="it-IT" sz="2700" b="1" dirty="0">
                <a:solidFill>
                  <a:prstClr val="black"/>
                </a:solidFill>
                <a:latin typeface="Calibri" panose="020F0502020204030204"/>
              </a:rPr>
              <a:t>Mobilità internazionale </a:t>
            </a:r>
            <a:r>
              <a:rPr lang="it-IT" b="1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it-IT" b="1" dirty="0">
                <a:solidFill>
                  <a:prstClr val="black"/>
                </a:solidFill>
                <a:latin typeface="Calibri" panose="020F0502020204030204"/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1257" y="1567544"/>
            <a:ext cx="11612879" cy="4937760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ct val="90000"/>
              </a:lnSpc>
              <a:buSzTx/>
              <a:buNone/>
            </a:pPr>
            <a:endParaRPr lang="it-IT" sz="9600" b="1" dirty="0" smtClean="0">
              <a:solidFill>
                <a:srgbClr val="FF0000"/>
              </a:solidFill>
              <a:latin typeface="Calibri" panose="020F0502020204030204"/>
            </a:endParaRPr>
          </a:p>
          <a:p>
            <a:r>
              <a:rPr lang="it-IT" sz="9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it-IT" sz="9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odulo </a:t>
            </a:r>
            <a:r>
              <a:rPr lang="it-IT" sz="9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60 </a:t>
            </a:r>
            <a:r>
              <a:rPr lang="it-IT" sz="9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ore  </a:t>
            </a:r>
            <a:r>
              <a:rPr lang="it-IT" sz="9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realizzato a Londra presso la </a:t>
            </a:r>
            <a:r>
              <a:rPr lang="it-IT" sz="9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Malvern</a:t>
            </a:r>
            <a:r>
              <a:rPr lang="it-IT" sz="9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School</a:t>
            </a:r>
          </a:p>
          <a:p>
            <a:r>
              <a:rPr lang="it-IT" sz="9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Durata –tre  settimane</a:t>
            </a:r>
          </a:p>
          <a:p>
            <a:r>
              <a:rPr lang="it-IT" sz="9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Obiettivo </a:t>
            </a:r>
            <a:r>
              <a:rPr lang="it-IT" sz="9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potenziare la cittadinanza </a:t>
            </a:r>
            <a:r>
              <a:rPr lang="it-IT" sz="9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europea, </a:t>
            </a:r>
            <a:r>
              <a:rPr lang="it-IT" sz="9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acquisire  una competenza comunicativa </a:t>
            </a:r>
            <a:r>
              <a:rPr lang="it-IT" sz="9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certificabile di Livello  </a:t>
            </a:r>
            <a:r>
              <a:rPr lang="it-IT" sz="9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B2  del Quadro comune di riferimento europeo</a:t>
            </a:r>
          </a:p>
          <a:p>
            <a:r>
              <a:rPr lang="it-IT" sz="9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Alunni  coinvolti 15 </a:t>
            </a:r>
            <a:r>
              <a:rPr lang="it-IT" sz="9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9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possesso di certificazione B1, selezionati dai settori formativi presenti nella nostra </a:t>
            </a:r>
            <a:r>
              <a:rPr lang="it-IT" sz="9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scuola</a:t>
            </a:r>
            <a:endParaRPr lang="it-IT" sz="9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9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9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attività hanno contribuito efficacemente al potenziamento di abilità e competenze spendibili nel percorso degli studi scolastici, universitari e per l’inserimento nel mondo del lavoro.</a:t>
            </a:r>
            <a:endParaRPr lang="it-IT" sz="9600" b="1" dirty="0"/>
          </a:p>
          <a:p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28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77278" y="282143"/>
            <a:ext cx="10434267" cy="5869276"/>
          </a:xfrm>
        </p:spPr>
      </p:pic>
    </p:spTree>
    <p:extLst>
      <p:ext uri="{BB962C8B-B14F-4D97-AF65-F5344CB8AC3E}">
        <p14:creationId xmlns:p14="http://schemas.microsoft.com/office/powerpoint/2010/main" val="1519892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65561" y="485025"/>
            <a:ext cx="10257702" cy="5769958"/>
          </a:xfrm>
        </p:spPr>
      </p:pic>
    </p:spTree>
    <p:extLst>
      <p:ext uri="{BB962C8B-B14F-4D97-AF65-F5344CB8AC3E}">
        <p14:creationId xmlns:p14="http://schemas.microsoft.com/office/powerpoint/2010/main" val="1979433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48" y="373306"/>
            <a:ext cx="10592392" cy="5958221"/>
          </a:xfrm>
        </p:spPr>
      </p:pic>
      <p:sp>
        <p:nvSpPr>
          <p:cNvPr id="5" name="CasellaDiTesto 4"/>
          <p:cNvSpPr txBox="1"/>
          <p:nvPr/>
        </p:nvSpPr>
        <p:spPr>
          <a:xfrm>
            <a:off x="2895600" y="942109"/>
            <a:ext cx="2992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70C0"/>
                </a:solidFill>
              </a:rPr>
              <a:t>Città di Noto</a:t>
            </a:r>
            <a:endParaRPr lang="it-IT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671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37571" y="618518"/>
            <a:ext cx="10543227" cy="5930566"/>
          </a:xfrm>
        </p:spPr>
      </p:pic>
    </p:spTree>
    <p:extLst>
      <p:ext uri="{BB962C8B-B14F-4D97-AF65-F5344CB8AC3E}">
        <p14:creationId xmlns:p14="http://schemas.microsoft.com/office/powerpoint/2010/main" val="1615417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141413" y="618518"/>
            <a:ext cx="10304244" cy="5796138"/>
          </a:xfrm>
        </p:spPr>
      </p:pic>
      <p:sp>
        <p:nvSpPr>
          <p:cNvPr id="5" name="CasellaDiTesto 4"/>
          <p:cNvSpPr txBox="1"/>
          <p:nvPr/>
        </p:nvSpPr>
        <p:spPr>
          <a:xfrm>
            <a:off x="3321425" y="1021976"/>
            <a:ext cx="8498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CENTRO DI DOCUMENTAZIONE EUROPEA</a:t>
            </a:r>
            <a:endParaRPr lang="it-IT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2666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1052</TotalTime>
  <Words>252</Words>
  <Application>Microsoft Office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Arial</vt:lpstr>
      <vt:lpstr>Calibri</vt:lpstr>
      <vt:lpstr>Times New Roman</vt:lpstr>
      <vt:lpstr>Titillium Web</vt:lpstr>
      <vt:lpstr>Trebuchet MS</vt:lpstr>
      <vt:lpstr>Tw Cen MT</vt:lpstr>
      <vt:lpstr>Circuito</vt:lpstr>
      <vt:lpstr>Presentazione standard di PowerPoint</vt:lpstr>
      <vt:lpstr>“Europei si diventa“  10.2.2A-FSEPON-SI-2018-128 </vt:lpstr>
      <vt:lpstr>azione 10.2.3B “English Step by Step“ </vt:lpstr>
      <vt:lpstr>“STUDENTS IN ACTION, EUROPEAN CITIZENSHIP DEVELOPMENT”  PON 10.2.3C-FSE PON-SI-2018-72- Mobilità internazionale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PON</dc:title>
  <dc:creator>calvo.concetta@virgilio.it</dc:creator>
  <cp:lastModifiedBy>enrico Megna</cp:lastModifiedBy>
  <cp:revision>34</cp:revision>
  <dcterms:created xsi:type="dcterms:W3CDTF">2019-05-25T18:37:09Z</dcterms:created>
  <dcterms:modified xsi:type="dcterms:W3CDTF">2019-06-14T20:41:10Z</dcterms:modified>
</cp:coreProperties>
</file>